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1" r:id="rId1"/>
  </p:sldMasterIdLst>
  <p:notesMasterIdLst>
    <p:notesMasterId r:id="rId21"/>
  </p:notesMasterIdLst>
  <p:sldIdLst>
    <p:sldId id="256" r:id="rId2"/>
    <p:sldId id="258" r:id="rId3"/>
    <p:sldId id="269" r:id="rId4"/>
    <p:sldId id="267" r:id="rId5"/>
    <p:sldId id="273" r:id="rId6"/>
    <p:sldId id="259" r:id="rId7"/>
    <p:sldId id="271" r:id="rId8"/>
    <p:sldId id="272" r:id="rId9"/>
    <p:sldId id="260" r:id="rId10"/>
    <p:sldId id="274" r:id="rId11"/>
    <p:sldId id="270" r:id="rId12"/>
    <p:sldId id="275" r:id="rId13"/>
    <p:sldId id="261" r:id="rId14"/>
    <p:sldId id="262" r:id="rId15"/>
    <p:sldId id="263" r:id="rId16"/>
    <p:sldId id="264" r:id="rId17"/>
    <p:sldId id="265" r:id="rId18"/>
    <p:sldId id="257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E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974CFB-4C4E-4920-9289-4050BC476A7C}" v="643" dt="2025-11-25T21:53:33.2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267D8B-5AF0-4DEC-AA16-86C796046878}" type="datetimeFigureOut">
              <a:rPr lang="de-DE" smtClean="0"/>
              <a:t>25.11.2025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B52977-1B0D-42A5-B042-CCC827A73A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619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909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362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49271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91097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16596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850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7315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35371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3346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40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67B50E4-2343-4B20-80BE-1605C97DFB16}" type="datetime1">
              <a:rPr lang="en-US" smtClean="0"/>
              <a:t>11/25/2025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250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9358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50487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40035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99234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33812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79284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719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0250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9741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57644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091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8734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6361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675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0077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9E671-1C83-40F7-9D33-FE8AAC7F721F}" type="datetime1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0572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004" r:id="rId3"/>
    <p:sldLayoutId id="2147484005" r:id="rId4"/>
    <p:sldLayoutId id="2147484006" r:id="rId5"/>
    <p:sldLayoutId id="2147484007" r:id="rId6"/>
    <p:sldLayoutId id="2147484008" r:id="rId7"/>
    <p:sldLayoutId id="2147484009" r:id="rId8"/>
    <p:sldLayoutId id="2147484010" r:id="rId9"/>
    <p:sldLayoutId id="2147484011" r:id="rId10"/>
    <p:sldLayoutId id="2147484012" r:id="rId11"/>
    <p:sldLayoutId id="2147484013" r:id="rId12"/>
    <p:sldLayoutId id="2147484014" r:id="rId13"/>
    <p:sldLayoutId id="2147484015" r:id="rId14"/>
    <p:sldLayoutId id="2147484016" r:id="rId15"/>
    <p:sldLayoutId id="2147484017" r:id="rId16"/>
    <p:sldLayoutId id="2147484018" r:id="rId17"/>
    <p:sldLayoutId id="2147484019" r:id="rId18"/>
    <p:sldLayoutId id="2147484020" r:id="rId19"/>
    <p:sldLayoutId id="2147484021" r:id="rId20"/>
    <p:sldLayoutId id="2147484022" r:id="rId21"/>
    <p:sldLayoutId id="2147484023" r:id="rId22"/>
    <p:sldLayoutId id="2147484024" r:id="rId23"/>
    <p:sldLayoutId id="2147484025" r:id="rId24"/>
    <p:sldLayoutId id="2147484026" r:id="rId2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pixabay.com/en/source-code-code-programming-c-583537/" TargetMode="Externa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pixabay.com/en/team-cooperation-cohesion-group-1028829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7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adrin.info/blog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9" name="Group 238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40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41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42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43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44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45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46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47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48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49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50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51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52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53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54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55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56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57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58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59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60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61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62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63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64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65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66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67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68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69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0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1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2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3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4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5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6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7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8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79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0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1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2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3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4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5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6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7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8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89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0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1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2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293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295" name="Group 294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96" name="Rectangle 295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7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" name="Grafik 6" descr="Ein Bild, das Text, Screenshot, Display enthält.&#10;&#10;KI-generierte Inhalte können fehlerhaft sein.">
            <a:extLst>
              <a:ext uri="{FF2B5EF4-FFF2-40B4-BE49-F238E27FC236}">
                <a16:creationId xmlns:a16="http://schemas.microsoft.com/office/drawing/2014/main" id="{D7998713-40DE-303D-72C2-272F65AAABE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413"/>
          <a:stretch>
            <a:fillRect/>
          </a:stretch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99" name="Group 298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300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01" name="Group 300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302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03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04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05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06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07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08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09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0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1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2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3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4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5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6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7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8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9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20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21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A50341E-2D0A-3E18-2D95-5F33E59A42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66963"/>
            <a:ext cx="6858000" cy="13678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Ki-</a:t>
            </a:r>
            <a:r>
              <a:rPr lang="en-US" sz="4800" dirty="0" err="1"/>
              <a:t>Fallstudie</a:t>
            </a:r>
            <a:endParaRPr lang="en-US" sz="48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4A035C6-4E5D-A83F-861A-CCA7057D9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506523"/>
            <a:ext cx="6857999" cy="95302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 cap="all" dirty="0">
                <a:solidFill>
                  <a:schemeClr val="tx2"/>
                </a:solidFill>
              </a:rPr>
              <a:t>Ein </a:t>
            </a:r>
            <a:r>
              <a:rPr lang="en-US" sz="2000" cap="all" dirty="0" err="1">
                <a:solidFill>
                  <a:schemeClr val="tx2"/>
                </a:solidFill>
              </a:rPr>
              <a:t>Textbasiertes</a:t>
            </a:r>
            <a:r>
              <a:rPr lang="en-US" sz="2000" cap="all" dirty="0">
                <a:solidFill>
                  <a:schemeClr val="tx2"/>
                </a:solidFill>
              </a:rPr>
              <a:t> Spiel</a:t>
            </a:r>
          </a:p>
          <a:p>
            <a:pPr algn="ctr"/>
            <a:r>
              <a:rPr lang="en-US" sz="2000" cap="all" dirty="0">
                <a:solidFill>
                  <a:schemeClr val="tx2"/>
                </a:solidFill>
              </a:rPr>
              <a:t>Darja, Tanja, Sarah, Javeria </a:t>
            </a:r>
          </a:p>
        </p:txBody>
      </p:sp>
    </p:spTree>
    <p:extLst>
      <p:ext uri="{BB962C8B-B14F-4D97-AF65-F5344CB8AC3E}">
        <p14:creationId xmlns:p14="http://schemas.microsoft.com/office/powerpoint/2010/main" val="3950777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7"/>
          <p:cNvSpPr/>
          <p:nvPr/>
        </p:nvSpPr>
        <p:spPr>
          <a:xfrm>
            <a:off x="6520942" y="2121859"/>
            <a:ext cx="3899396" cy="354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Technische Besonderheiten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6520942" y="2606217"/>
            <a:ext cx="520392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375"/>
              </a:lnSpc>
              <a:buFont typeface="Arial" panose="020B0604020202020204" pitchFamily="34" charset="0"/>
              <a:buChar char="•"/>
            </a:pP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Klassen für </a:t>
            </a:r>
            <a:r>
              <a:rPr lang="en-US" sz="1458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Fragen</a:t>
            </a: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&amp; </a:t>
            </a:r>
            <a:r>
              <a:rPr lang="en-US" sz="1458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Kategorien</a:t>
            </a:r>
            <a:endParaRPr lang="en-US" sz="1458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ts val="2375"/>
              </a:lnSpc>
              <a:buFont typeface="Arial" panose="020B0604020202020204" pitchFamily="34" charset="0"/>
              <a:buChar char="•"/>
            </a:pPr>
            <a:r>
              <a:rPr lang="en-US" sz="1458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Fehlerbehandlung</a:t>
            </a:r>
            <a:endParaRPr lang="en-US" sz="1458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ts val="2375"/>
              </a:lnSpc>
              <a:buFont typeface="Arial" panose="020B0604020202020204" pitchFamily="34" charset="0"/>
              <a:buChar char="•"/>
            </a:pPr>
            <a:r>
              <a:rPr lang="en-US" sz="1458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Herausforderung</a:t>
            </a: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: Integration </a:t>
            </a:r>
            <a:r>
              <a:rPr lang="en-US" sz="1458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verschiedener</a:t>
            </a: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458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Fragetypen</a:t>
            </a: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6520942" y="3873382"/>
            <a:ext cx="5203924" cy="1716782"/>
          </a:xfrm>
          <a:prstGeom prst="roundRect">
            <a:avLst>
              <a:gd name="adj" fmla="val 4624"/>
            </a:avLst>
          </a:prstGeom>
          <a:solidFill>
            <a:srgbClr val="090E3F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92076" y="4038714"/>
            <a:ext cx="5203924" cy="102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Verwendete Libraries:</a:t>
            </a:r>
            <a:r>
              <a:rPr lang="en-US" sz="2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58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typing.List</a:t>
            </a: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für Typsicherheit</a:t>
            </a: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38549013-EDD6-2A07-8C43-C30853740A2A}"/>
              </a:ext>
            </a:extLst>
          </p:cNvPr>
          <p:cNvSpPr/>
          <p:nvPr/>
        </p:nvSpPr>
        <p:spPr>
          <a:xfrm>
            <a:off x="6657173" y="4201846"/>
            <a:ext cx="289020" cy="220793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92076" y="2121859"/>
            <a:ext cx="3585920" cy="484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2400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Zentrale Komponenten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92076" y="2606147"/>
            <a:ext cx="520392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375"/>
              </a:lnSpc>
              <a:buSzPct val="100000"/>
              <a:buChar char="•"/>
            </a:pPr>
            <a:r>
              <a:rPr lang="en-US" sz="1458" b="1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main.py</a:t>
            </a: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– Einstiegspunkt und Programmablauf</a:t>
            </a: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892076" y="2974645"/>
            <a:ext cx="520392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375"/>
              </a:lnSpc>
              <a:buSzPct val="100000"/>
              <a:buChar char="•"/>
            </a:pPr>
            <a:r>
              <a:rPr lang="en-US" sz="1458" b="1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question.py</a:t>
            </a: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– Fragetypen und Logik</a:t>
            </a: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892076" y="3343143"/>
            <a:ext cx="520392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375"/>
              </a:lnSpc>
              <a:buSzPct val="100000"/>
              <a:buChar char="•"/>
            </a:pPr>
            <a:r>
              <a:rPr lang="en-US" sz="1458" b="1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category.py</a:t>
            </a: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– Kategorienverwaltung</a:t>
            </a: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B9B57B-27B9-6020-D54E-E5D6011778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2424" y="4042329"/>
            <a:ext cx="4326212" cy="1345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Eigene Klasse „</a:t>
            </a:r>
            <a:r>
              <a:rPr kumimoji="0" lang="de-DE" altLang="de-DE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FrageOhneIndex</a:t>
            </a: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 für Rechenaufgaben entwickelt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Ermöglicht dynamische Eingaben ohne feste Antwortoptionen</a:t>
            </a:r>
          </a:p>
        </p:txBody>
      </p:sp>
    </p:spTree>
    <p:extLst>
      <p:ext uri="{BB962C8B-B14F-4D97-AF65-F5344CB8AC3E}">
        <p14:creationId xmlns:p14="http://schemas.microsoft.com/office/powerpoint/2010/main" val="13693402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07901122-CD82-5618-5EC8-5B702DB363FF}"/>
              </a:ext>
            </a:extLst>
          </p:cNvPr>
          <p:cNvSpPr txBox="1"/>
          <p:nvPr/>
        </p:nvSpPr>
        <p:spPr>
          <a:xfrm>
            <a:off x="3919174" y="2652811"/>
            <a:ext cx="56777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600" dirty="0">
                <a:latin typeface="Arial" panose="020B0604020202020204" pitchFamily="34" charset="0"/>
                <a:cs typeface="Arial" panose="020B0604020202020204" pitchFamily="34" charset="0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6338341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54959" y="502931"/>
            <a:ext cx="3942557" cy="492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875"/>
              </a:lnSpc>
            </a:pPr>
            <a:r>
              <a:rPr lang="en-US" sz="3083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Teamorganisation</a:t>
            </a:r>
            <a:endParaRPr lang="en-US" sz="308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054959" y="1525668"/>
            <a:ext cx="4610815" cy="1762656"/>
          </a:xfrm>
          <a:prstGeom prst="roundRect">
            <a:avLst>
              <a:gd name="adj" fmla="val 5525"/>
            </a:avLst>
          </a:prstGeom>
          <a:solidFill>
            <a:srgbClr val="090E3F"/>
          </a:solidFill>
          <a:ln w="22860">
            <a:solidFill>
              <a:srgbClr val="414677"/>
            </a:solidFill>
            <a:prstDash val="solid"/>
          </a:ln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1054959" y="1522601"/>
            <a:ext cx="630733" cy="1762657"/>
          </a:xfrm>
          <a:prstGeom prst="roundRect">
            <a:avLst>
              <a:gd name="adj" fmla="val 6877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843351" y="1680258"/>
            <a:ext cx="3217820" cy="318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17"/>
              </a:lnSpc>
            </a:pPr>
            <a:r>
              <a:rPr lang="en-US" sz="1542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Lead Developer: Sarah</a:t>
            </a:r>
            <a:endParaRPr lang="en-US" sz="15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843350" y="1999058"/>
            <a:ext cx="4226869" cy="1192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technisches</a:t>
            </a: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Grundgerüst</a:t>
            </a:r>
            <a:endParaRPr lang="en-US" sz="1400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GitHub-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Struktur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anlegen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Unterstützung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bei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der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Programmierung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6304680" y="1522601"/>
            <a:ext cx="4610815" cy="1762656"/>
          </a:xfrm>
          <a:prstGeom prst="roundRect">
            <a:avLst>
              <a:gd name="adj" fmla="val 5525"/>
            </a:avLst>
          </a:prstGeom>
          <a:solidFill>
            <a:srgbClr val="090E3F"/>
          </a:solidFill>
          <a:ln w="22860">
            <a:solidFill>
              <a:srgbClr val="414677"/>
            </a:solidFill>
            <a:prstDash val="solid"/>
          </a:ln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323731" y="1541650"/>
            <a:ext cx="560708" cy="1742533"/>
          </a:xfrm>
          <a:prstGeom prst="roundRect">
            <a:avLst>
              <a:gd name="adj" fmla="val 6877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7046800" y="1680258"/>
            <a:ext cx="3577085" cy="761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17"/>
              </a:lnSpc>
            </a:pPr>
            <a:r>
              <a:rPr lang="en-US" sz="1542" b="1" dirty="0" err="1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Dokumentationsverantwortliche</a:t>
            </a:r>
            <a:r>
              <a:rPr lang="en-US" sz="1542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*r: Darja</a:t>
            </a:r>
            <a:endParaRPr lang="en-US" sz="15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hape 9"/>
          <p:cNvSpPr/>
          <p:nvPr/>
        </p:nvSpPr>
        <p:spPr>
          <a:xfrm>
            <a:off x="1053726" y="3858748"/>
            <a:ext cx="4610815" cy="1762656"/>
          </a:xfrm>
          <a:prstGeom prst="roundRect">
            <a:avLst>
              <a:gd name="adj" fmla="val 5525"/>
            </a:avLst>
          </a:prstGeom>
          <a:solidFill>
            <a:srgbClr val="090E3F"/>
          </a:solidFill>
          <a:ln w="22860">
            <a:solidFill>
              <a:srgbClr val="414677"/>
            </a:solidFill>
            <a:prstDash val="solid"/>
          </a:ln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hape 10"/>
          <p:cNvSpPr/>
          <p:nvPr/>
        </p:nvSpPr>
        <p:spPr>
          <a:xfrm>
            <a:off x="1072776" y="3877798"/>
            <a:ext cx="654179" cy="1706634"/>
          </a:xfrm>
          <a:prstGeom prst="roundRect">
            <a:avLst>
              <a:gd name="adj" fmla="val 6877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1"/>
          <p:cNvSpPr/>
          <p:nvPr/>
        </p:nvSpPr>
        <p:spPr>
          <a:xfrm>
            <a:off x="1861167" y="4035456"/>
            <a:ext cx="2044555" cy="362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17"/>
              </a:lnSpc>
            </a:pPr>
            <a:r>
              <a:rPr lang="en-US" sz="1542" b="1" dirty="0" err="1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Testverantwortliche</a:t>
            </a:r>
            <a:r>
              <a:rPr lang="en-US" sz="1542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*r: Tetiana </a:t>
            </a:r>
            <a:endParaRPr lang="en-US" sz="15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1843350" y="4466649"/>
            <a:ext cx="3638120" cy="645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Erstellung und Durchführung von Tests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Fehleranalyse</a:t>
            </a: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und Qualitätssicherung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Shape 13"/>
          <p:cNvSpPr/>
          <p:nvPr/>
        </p:nvSpPr>
        <p:spPr>
          <a:xfrm>
            <a:off x="6304680" y="3867268"/>
            <a:ext cx="4610815" cy="1762656"/>
          </a:xfrm>
          <a:prstGeom prst="roundRect">
            <a:avLst>
              <a:gd name="adj" fmla="val 5525"/>
            </a:avLst>
          </a:prstGeom>
          <a:solidFill>
            <a:srgbClr val="090E3F"/>
          </a:solidFill>
          <a:ln w="22860">
            <a:solidFill>
              <a:srgbClr val="414677"/>
            </a:solidFill>
            <a:prstDash val="solid"/>
          </a:ln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Shape 14"/>
          <p:cNvSpPr/>
          <p:nvPr/>
        </p:nvSpPr>
        <p:spPr>
          <a:xfrm>
            <a:off x="6323730" y="3886318"/>
            <a:ext cx="446309" cy="1706634"/>
          </a:xfrm>
          <a:prstGeom prst="roundRect">
            <a:avLst>
              <a:gd name="adj" fmla="val 6877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15"/>
          <p:cNvSpPr/>
          <p:nvPr/>
        </p:nvSpPr>
        <p:spPr>
          <a:xfrm>
            <a:off x="6977570" y="4043975"/>
            <a:ext cx="4007102" cy="422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17"/>
              </a:lnSpc>
            </a:pPr>
            <a:r>
              <a:rPr lang="en-US" sz="1542" b="1" dirty="0" err="1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Präsentationsverantwortliche</a:t>
            </a:r>
            <a:r>
              <a:rPr lang="en-US" sz="1542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*r: Javeria</a:t>
            </a:r>
            <a:endParaRPr lang="en-US" sz="15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16"/>
          <p:cNvSpPr/>
          <p:nvPr/>
        </p:nvSpPr>
        <p:spPr>
          <a:xfrm>
            <a:off x="7112122" y="4466649"/>
            <a:ext cx="3720001" cy="741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Vorstellung des Projekts am Präsentationstag vorbereiten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">
            <a:extLst>
              <a:ext uri="{FF2B5EF4-FFF2-40B4-BE49-F238E27FC236}">
                <a16:creationId xmlns:a16="http://schemas.microsoft.com/office/drawing/2014/main" id="{C03ABA80-7910-9904-2E67-61737546C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6800" y="2160641"/>
            <a:ext cx="3237962" cy="698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README.md pflegen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KI-Nutzung dokumentieren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5469" y="569219"/>
            <a:ext cx="6469063" cy="1027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08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Teamorganisation und Workflow</a:t>
            </a:r>
            <a:endParaRPr lang="en-US" sz="320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60413" y="1843286"/>
            <a:ext cx="19050" cy="3471367"/>
          </a:xfrm>
          <a:prstGeom prst="roundRect">
            <a:avLst>
              <a:gd name="adj" fmla="val 362503"/>
            </a:avLst>
          </a:prstGeom>
          <a:solidFill>
            <a:srgbClr val="414677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926307" y="2018705"/>
            <a:ext cx="493217" cy="19050"/>
          </a:xfrm>
          <a:prstGeom prst="roundRect">
            <a:avLst>
              <a:gd name="adj" fmla="val 362503"/>
            </a:avLst>
          </a:prstGeom>
          <a:solidFill>
            <a:srgbClr val="414677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575469" y="1843286"/>
            <a:ext cx="369888" cy="369888"/>
          </a:xfrm>
          <a:prstGeom prst="roundRect">
            <a:avLst>
              <a:gd name="adj" fmla="val 18670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37134" y="1874094"/>
            <a:ext cx="246558" cy="308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917"/>
              </a:lnSpc>
            </a:pPr>
            <a:r>
              <a:rPr lang="en-US" sz="1917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1</a:t>
            </a:r>
            <a:endParaRPr lang="en-US" sz="19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582539" y="1899742"/>
            <a:ext cx="2055218" cy="256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583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Phase 1: Planung</a:t>
            </a:r>
            <a:endParaRPr lang="en-US" sz="158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582539" y="2255144"/>
            <a:ext cx="5461993" cy="526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042"/>
              </a:lnSpc>
              <a:buFont typeface="Arial" panose="020B0604020202020204" pitchFamily="34" charset="0"/>
              <a:buChar char="•"/>
            </a:pP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Rollen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wurden</a:t>
            </a: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schnell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verteilt</a:t>
            </a:r>
            <a:endParaRPr lang="en-US" sz="1292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ts val="2042"/>
              </a:lnSpc>
              <a:buFont typeface="Arial" panose="020B0604020202020204" pitchFamily="34" charset="0"/>
              <a:buChar char="•"/>
            </a:pP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Herausforderung</a:t>
            </a: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bei</a:t>
            </a: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GitHub-Setup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bei</a:t>
            </a: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allen</a:t>
            </a: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Teammitgliedern</a:t>
            </a:r>
            <a:endParaRPr lang="en-US" sz="129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926307" y="3285431"/>
            <a:ext cx="493217" cy="19050"/>
          </a:xfrm>
          <a:prstGeom prst="roundRect">
            <a:avLst>
              <a:gd name="adj" fmla="val 362503"/>
            </a:avLst>
          </a:prstGeom>
          <a:solidFill>
            <a:srgbClr val="414677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575469" y="3110012"/>
            <a:ext cx="369888" cy="369888"/>
          </a:xfrm>
          <a:prstGeom prst="roundRect">
            <a:avLst>
              <a:gd name="adj" fmla="val 18670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37134" y="3140819"/>
            <a:ext cx="246558" cy="308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917"/>
              </a:lnSpc>
            </a:pPr>
            <a:r>
              <a:rPr lang="en-US" sz="1917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2</a:t>
            </a:r>
            <a:endParaRPr lang="en-US" sz="19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582539" y="3166468"/>
            <a:ext cx="2055218" cy="256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583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Phase 2: Setup</a:t>
            </a:r>
            <a:endParaRPr lang="en-US" sz="158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582539" y="3521869"/>
            <a:ext cx="5461993" cy="526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042"/>
              </a:lnSpc>
              <a:buFont typeface="Arial" panose="020B0604020202020204" pitchFamily="34" charset="0"/>
              <a:buChar char="•"/>
            </a:pP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Anfangs</a:t>
            </a: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unorganisiert</a:t>
            </a:r>
            <a:endParaRPr lang="en-US" sz="1292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ts val="2042"/>
              </a:lnSpc>
              <a:buFont typeface="Arial" panose="020B0604020202020204" pitchFamily="34" charset="0"/>
              <a:buChar char="•"/>
            </a:pPr>
            <a:r>
              <a:rPr lang="de-DE" sz="1292" dirty="0">
                <a:latin typeface="Arial" panose="020B0604020202020204" pitchFamily="34" charset="0"/>
                <a:cs typeface="Arial" panose="020B0604020202020204" pitchFamily="34" charset="0"/>
              </a:rPr>
              <a:t>Offene Kommunikation → Aufgaben gerechter verteilt</a:t>
            </a:r>
            <a:endParaRPr lang="en-US" sz="129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926307" y="4552157"/>
            <a:ext cx="493217" cy="19050"/>
          </a:xfrm>
          <a:prstGeom prst="roundRect">
            <a:avLst>
              <a:gd name="adj" fmla="val 362503"/>
            </a:avLst>
          </a:prstGeom>
          <a:solidFill>
            <a:srgbClr val="414677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575469" y="4376738"/>
            <a:ext cx="369888" cy="369888"/>
          </a:xfrm>
          <a:prstGeom prst="roundRect">
            <a:avLst>
              <a:gd name="adj" fmla="val 18670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637134" y="4407545"/>
            <a:ext cx="246558" cy="308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917"/>
              </a:lnSpc>
            </a:pPr>
            <a:r>
              <a:rPr lang="en-US" sz="1917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3</a:t>
            </a:r>
            <a:endParaRPr lang="en-US" sz="19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1582540" y="4433194"/>
            <a:ext cx="2657971" cy="256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583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Phase 3: Implementierung</a:t>
            </a:r>
            <a:endParaRPr lang="en-US" sz="158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582539" y="4788594"/>
            <a:ext cx="5461993" cy="526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042"/>
              </a:lnSpc>
              <a:buFont typeface="Arial" panose="020B0604020202020204" pitchFamily="34" charset="0"/>
              <a:buChar char="•"/>
            </a:pP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WhatsApp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als</a:t>
            </a: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Hauptkommunikationskanal</a:t>
            </a: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etabliert</a:t>
            </a:r>
            <a:endParaRPr lang="en-US" sz="1292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ts val="2042"/>
              </a:lnSpc>
              <a:buFont typeface="Arial" panose="020B0604020202020204" pitchFamily="34" charset="0"/>
              <a:buChar char="•"/>
            </a:pP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deutlich</a:t>
            </a: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übersichtlicher</a:t>
            </a: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292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durch</a:t>
            </a:r>
            <a:r>
              <a:rPr lang="en-US" sz="1292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das Word-Dokument mit Phasenplan</a:t>
            </a:r>
            <a:endParaRPr lang="en-US" sz="129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Grafik 21" descr="Ein Bild, das Cartoon enthält.&#10;&#10;KI-generierte Inhalte können fehlerhaft sein.">
            <a:extLst>
              <a:ext uri="{FF2B5EF4-FFF2-40B4-BE49-F238E27FC236}">
                <a16:creationId xmlns:a16="http://schemas.microsoft.com/office/drawing/2014/main" id="{2EBDBAB3-9E0C-44DF-1A98-99628521A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6887"/>
          <a:stretch>
            <a:fillRect/>
          </a:stretch>
        </p:blipFill>
        <p:spPr>
          <a:xfrm>
            <a:off x="7791080" y="29573"/>
            <a:ext cx="4360272" cy="678734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467446"/>
            <a:ext cx="7125494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Herausforderungen im Projekt</a:t>
            </a:r>
            <a:endParaRPr lang="en-US" sz="370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661492" y="2436118"/>
            <a:ext cx="3496965" cy="3296467"/>
          </a:xfrm>
          <a:prstGeom prst="roundRect">
            <a:avLst>
              <a:gd name="adj" fmla="val 4127"/>
            </a:avLst>
          </a:prstGeom>
          <a:solidFill>
            <a:srgbClr val="090E3F"/>
          </a:solidFill>
          <a:ln w="30480">
            <a:solidFill>
              <a:srgbClr val="414677"/>
            </a:solidFill>
            <a:prstDash val="solid"/>
          </a:ln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952104" y="2650530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GitHub-Integration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952103" y="3059212"/>
            <a:ext cx="2991942" cy="21169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4347468" y="2436118"/>
            <a:ext cx="3496965" cy="3296467"/>
          </a:xfrm>
          <a:prstGeom prst="roundRect">
            <a:avLst>
              <a:gd name="adj" fmla="val 4127"/>
            </a:avLst>
          </a:prstGeom>
          <a:solidFill>
            <a:srgbClr val="090E3F"/>
          </a:solidFill>
          <a:ln w="30480">
            <a:solidFill>
              <a:srgbClr val="414677"/>
            </a:solidFill>
            <a:prstDash val="solid"/>
          </a:ln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4638080" y="2650530"/>
            <a:ext cx="2883793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Modul-Fehlermeldungen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4638080" y="3059212"/>
            <a:ext cx="29919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8033444" y="2436118"/>
            <a:ext cx="3496965" cy="3296467"/>
          </a:xfrm>
          <a:prstGeom prst="roundRect">
            <a:avLst>
              <a:gd name="adj" fmla="val 4127"/>
            </a:avLst>
          </a:prstGeom>
          <a:solidFill>
            <a:srgbClr val="090E3F"/>
          </a:solidFill>
          <a:ln w="30480">
            <a:solidFill>
              <a:srgbClr val="414677"/>
            </a:solidFill>
            <a:prstDash val="solid"/>
          </a:ln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324057" y="2650530"/>
            <a:ext cx="2591892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Test-Implementierung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 flipV="1">
            <a:off x="16380113" y="9018427"/>
            <a:ext cx="858163" cy="45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7B41B49D-E47F-25C7-27AD-FC13D53AC1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065" y="3023737"/>
            <a:ext cx="3430992" cy="1991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Technische Probleme mit unterschiedlichen Firmenrechnern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Zeitverzögerungen bei Installationen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Lösung: Schritt-für-Schritt-Anleitungen &amp; gegenseitige Unterstützung</a:t>
            </a: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1F8A734B-FCAF-36F5-F5BE-0014B10F2A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1708" y="3023737"/>
            <a:ext cx="3496965" cy="1345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altLang="de-DE" sz="1400" dirty="0">
                <a:latin typeface="Arial" panose="020B0604020202020204" pitchFamily="34" charset="0"/>
                <a:cs typeface="Arial" panose="020B0604020202020204" pitchFamily="34" charset="0"/>
              </a:rPr>
              <a:t>Tests liefen nicht wie erwartet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altLang="de-DE" sz="1400" dirty="0">
                <a:latin typeface="Arial" panose="020B0604020202020204" pitchFamily="34" charset="0"/>
                <a:cs typeface="Arial" panose="020B0604020202020204" pitchFamily="34" charset="0"/>
              </a:rPr>
              <a:t>KI konnte nicht unterstützen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altLang="de-DE" sz="1400" dirty="0">
                <a:latin typeface="Arial" panose="020B0604020202020204" pitchFamily="34" charset="0"/>
                <a:cs typeface="Arial" panose="020B0604020202020204" pitchFamily="34" charset="0"/>
              </a:rPr>
              <a:t>Lösung: Ganzheitliche Analyse der gesamten Projektstruktur</a:t>
            </a:r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A817E6D8-F731-8D6D-8EF2-D3AAB970A8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8495" y="3023737"/>
            <a:ext cx="3435938" cy="2314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Fehler: Modul „</a:t>
            </a:r>
            <a:r>
              <a:rPr kumimoji="0" lang="de-DE" altLang="de-DE" sz="1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src</a:t>
            </a: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 wurde nicht gefunden (category.py)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Weitere Fehlermeldung bei test_question.py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 konnte beide Probleme nicht lösen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Lösung: Fehler lag in der Projektstruktur – manuell gefunden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8473" y="501650"/>
            <a:ext cx="5576094" cy="570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58"/>
              </a:lnSpc>
            </a:pPr>
            <a:r>
              <a:rPr lang="en-US" sz="3583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Einsatz von KI im Projekt</a:t>
            </a:r>
            <a:endParaRPr lang="en-US" sz="358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38473" y="1527770"/>
            <a:ext cx="3094931" cy="342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67"/>
              </a:lnSpc>
            </a:pPr>
            <a:r>
              <a:rPr lang="en-US" sz="2125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Wo KI uns geholfen hat</a:t>
            </a:r>
            <a:endParaRPr lang="en-US" sz="212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38472" y="2052142"/>
            <a:ext cx="5343583" cy="583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292"/>
              </a:lnSpc>
              <a:buSzPct val="100000"/>
              <a:buChar char="•"/>
            </a:pPr>
            <a:r>
              <a:rPr lang="en-US" sz="1417" b="1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Ideenfindung:</a:t>
            </a:r>
            <a:r>
              <a:rPr lang="en-US" sz="1417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de-DE" sz="1417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KI-Vorschläge bei der Projektidee, Phasenplan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38473" y="2558256"/>
            <a:ext cx="5234980" cy="583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292"/>
              </a:lnSpc>
              <a:buSzPct val="100000"/>
              <a:buChar char="•"/>
            </a:pPr>
            <a:r>
              <a:rPr lang="en-US" sz="1417" b="1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Code-Optimierung:</a:t>
            </a:r>
            <a:r>
              <a:rPr lang="en-US" sz="1417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Verbesserung und Ausbesserung von Code-Abschnitten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38473" y="3347344"/>
            <a:ext cx="5234980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292"/>
              </a:lnSpc>
              <a:buSzPct val="100000"/>
              <a:buChar char="•"/>
            </a:pPr>
            <a:r>
              <a:rPr lang="en-US" sz="1417" b="1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Neue Konzepte:</a:t>
            </a:r>
            <a:r>
              <a:rPr lang="en-US" sz="1417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Kennenlernen von Befehlen wie </a:t>
            </a:r>
            <a:r>
              <a:rPr lang="en-US" sz="1417" dirty="0">
                <a:highlight>
                  <a:srgbClr val="161B4C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from typing import List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638473" y="4007644"/>
            <a:ext cx="5234980" cy="583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292"/>
              </a:lnSpc>
              <a:buSzPct val="100000"/>
              <a:buChar char="•"/>
            </a:pPr>
            <a:r>
              <a:rPr lang="en-US" sz="1417" b="1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UML-Erstellung:</a:t>
            </a:r>
            <a:r>
              <a:rPr lang="en-US" sz="1417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Erste Entwürfe für Klassendiagramme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38473" y="4773811"/>
            <a:ext cx="3121521" cy="342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67"/>
              </a:lnSpc>
            </a:pPr>
            <a:r>
              <a:rPr lang="en-US" sz="2125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Wo KI an Grenzen stieß</a:t>
            </a:r>
            <a:endParaRPr lang="en-US" sz="212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638473" y="5298182"/>
            <a:ext cx="5234980" cy="291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292"/>
              </a:lnSpc>
              <a:buSzPct val="100000"/>
              <a:buChar char="•"/>
            </a:pPr>
            <a:r>
              <a:rPr lang="en-US" sz="1417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Ganzheitliche Betrachtung der Projektstruktur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638473" y="5653882"/>
            <a:ext cx="5234980" cy="291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292"/>
              </a:lnSpc>
              <a:buSzPct val="100000"/>
              <a:buChar char="•"/>
            </a:pPr>
            <a:r>
              <a:rPr lang="en-US" sz="1417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Komplexe Fehleranalyse bei Tests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638473" y="6009581"/>
            <a:ext cx="5234980" cy="291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292"/>
              </a:lnSpc>
              <a:buSzPct val="100000"/>
              <a:buChar char="•"/>
            </a:pPr>
            <a:r>
              <a:rPr lang="en-US" sz="1417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Kontextübergreifende Zusammenhänge</a:t>
            </a:r>
            <a:endParaRPr lang="en-US" sz="141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 descr="ChatGPT – Kostenloser Download und ...">
            <a:extLst>
              <a:ext uri="{FF2B5EF4-FFF2-40B4-BE49-F238E27FC236}">
                <a16:creationId xmlns:a16="http://schemas.microsoft.com/office/drawing/2014/main" id="{2B3575AF-1D63-CFCA-6F2F-629A5416E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066" y="1281786"/>
            <a:ext cx="4443896" cy="444389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486" y="510282"/>
            <a:ext cx="5372298" cy="579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41"/>
              </a:lnSpc>
            </a:pPr>
            <a:r>
              <a:rPr lang="en-US" sz="3625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Risiken beim KI-Einsatz</a:t>
            </a:r>
            <a:endParaRPr lang="en-US" sz="362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1762919" y="1500001"/>
            <a:ext cx="2826643" cy="289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Überschreiben von Code</a:t>
            </a:r>
            <a:endParaRPr lang="en-US" sz="179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762920" y="3012877"/>
            <a:ext cx="2319734" cy="289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Datei-Konsistenz</a:t>
            </a:r>
            <a:endParaRPr lang="en-US" sz="179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762919" y="3414118"/>
            <a:ext cx="9779595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333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Änderungen in einer Datei → andere Dateien auf Kompatibilität prüfen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1762919" y="4126309"/>
            <a:ext cx="2601417" cy="289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Spezifität der Prompts</a:t>
            </a:r>
            <a:endParaRPr lang="en-US" sz="179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762919" y="4527550"/>
            <a:ext cx="9779595" cy="29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333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Mit fortschreitendem Projekt → KI-Prompts immer präziser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hape 7"/>
          <p:cNvSpPr/>
          <p:nvPr/>
        </p:nvSpPr>
        <p:spPr>
          <a:xfrm>
            <a:off x="649486" y="5262960"/>
            <a:ext cx="10893028" cy="1085354"/>
          </a:xfrm>
          <a:prstGeom prst="roundRect">
            <a:avLst>
              <a:gd name="adj" fmla="val 7182"/>
            </a:avLst>
          </a:prstGeom>
          <a:solidFill>
            <a:srgbClr val="3E0845"/>
          </a:solidFill>
          <a:ln/>
        </p:spPr>
        <p:txBody>
          <a:bodyPr/>
          <a:lstStyle/>
          <a:p>
            <a:endParaRPr lang="de-DE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1252538" y="5494833"/>
            <a:ext cx="10104438" cy="593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58" b="1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Wichtigste Erkenntnis:</a:t>
            </a: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KI ist ein hilfreiches Tool, aber kein Ersatz für das menschliche Verständnis der Gesamtarchitektur.</a:t>
            </a: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D3AEE5B6-2175-2F08-610F-EB6A9F4FF0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4975" y="1795161"/>
            <a:ext cx="4780155" cy="102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Viele KI-Vorschläge → können unübersichtlich werden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Ursprünglichen Code nicht überschreiben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Explizite Prompts sind wichtig</a:t>
            </a:r>
          </a:p>
        </p:txBody>
      </p:sp>
      <p:sp>
        <p:nvSpPr>
          <p:cNvPr id="16" name="Scrollen: vertikal 15">
            <a:extLst>
              <a:ext uri="{FF2B5EF4-FFF2-40B4-BE49-F238E27FC236}">
                <a16:creationId xmlns:a16="http://schemas.microsoft.com/office/drawing/2014/main" id="{9460B2C9-E0B1-9A50-4E49-CD85C1C02355}"/>
              </a:ext>
            </a:extLst>
          </p:cNvPr>
          <p:cNvSpPr/>
          <p:nvPr/>
        </p:nvSpPr>
        <p:spPr>
          <a:xfrm>
            <a:off x="835024" y="5492750"/>
            <a:ext cx="213645" cy="224386"/>
          </a:xfrm>
          <a:prstGeom prst="verticalScroll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5" name="Grafik 24" descr="Warnung mit einfarbiger Füllung">
            <a:extLst>
              <a:ext uri="{FF2B5EF4-FFF2-40B4-BE49-F238E27FC236}">
                <a16:creationId xmlns:a16="http://schemas.microsoft.com/office/drawing/2014/main" id="{15F788A0-6E36-839E-A263-6D4F1D3CF7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9486" y="1727794"/>
            <a:ext cx="914400" cy="914400"/>
          </a:xfrm>
          <a:prstGeom prst="rect">
            <a:avLst/>
          </a:prstGeom>
        </p:spPr>
      </p:pic>
      <p:pic>
        <p:nvPicPr>
          <p:cNvPr id="26" name="Grafik 25" descr="Warnung mit einfarbiger Füllung">
            <a:extLst>
              <a:ext uri="{FF2B5EF4-FFF2-40B4-BE49-F238E27FC236}">
                <a16:creationId xmlns:a16="http://schemas.microsoft.com/office/drawing/2014/main" id="{CB701C7E-F09F-535E-8806-4B38610CE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9486" y="2845595"/>
            <a:ext cx="914400" cy="914400"/>
          </a:xfrm>
          <a:prstGeom prst="rect">
            <a:avLst/>
          </a:prstGeom>
        </p:spPr>
      </p:pic>
      <p:pic>
        <p:nvPicPr>
          <p:cNvPr id="27" name="Grafik 26" descr="Warnung mit einfarbiger Füllung">
            <a:extLst>
              <a:ext uri="{FF2B5EF4-FFF2-40B4-BE49-F238E27FC236}">
                <a16:creationId xmlns:a16="http://schemas.microsoft.com/office/drawing/2014/main" id="{58C95B3B-F55F-2275-F524-BC172162B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9486" y="3947172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l="-1" r="-6291" b="9084"/>
          <a:stretch>
            <a:fillRect/>
          </a:stretch>
        </p:blipFill>
        <p:spPr>
          <a:xfrm>
            <a:off x="7391400" y="0"/>
            <a:ext cx="5102624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1975" y="622995"/>
            <a:ext cx="4547593" cy="501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917"/>
              </a:lnSpc>
            </a:pPr>
            <a:r>
              <a:rPr lang="en-US" sz="3125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Fazit und Erkenntnisse</a:t>
            </a:r>
            <a:endParaRPr lang="en-US" sz="312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FB289C26-965F-9268-8D6A-5E7CD001CB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974" y="1761236"/>
            <a:ext cx="6172111" cy="3739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l" rtl="0" eaLnBrk="0" latin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Herausforderungen und Lernen: </a:t>
            </a:r>
          </a:p>
          <a:p>
            <a:pPr marL="742950" lvl="1" indent="-28575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GitHub-Setup auf Firmenrechnern → Zeitverzögerung </a:t>
            </a:r>
          </a:p>
          <a:p>
            <a:pPr marL="742950" lvl="1" indent="-28575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Anfangs unklare Aufgabenverteilung → später klare Struktur </a:t>
            </a:r>
          </a:p>
          <a:p>
            <a:pPr marL="285750" indent="-285750" algn="l" rtl="0" eaLnBrk="0" latin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Künstliche Intelligenz: </a:t>
            </a:r>
            <a:r>
              <a:rPr lang="de-DE" sz="160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Beschleunigt Arbeitsprozesse, dient als Lernunterstützung und erklärt neue Befehle</a:t>
            </a:r>
          </a:p>
          <a:p>
            <a:pPr marL="742950" lvl="1" indent="-285750" ea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kein Ersatz für menschliche Logik</a:t>
            </a:r>
          </a:p>
          <a:p>
            <a:pPr marL="285750" indent="-285750" algn="l" rtl="0" eaLnBrk="0" latin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Kritisches Denken: </a:t>
            </a:r>
            <a:r>
              <a:rPr lang="de-DE" sz="160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Bleibt von zentraler Bedeutung</a:t>
            </a:r>
          </a:p>
          <a:p>
            <a:pPr marL="285750" indent="-285750" algn="l" rtl="0" eaLnBrk="0" latinLnBrk="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Teamarbeit: </a:t>
            </a:r>
            <a:r>
              <a:rPr lang="de-DE" sz="160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Offene Kommunikation und ehrliche Gespräche förderten die Zusammenarbeit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890FCCB9-EAC5-ACE3-231F-80878DCC4852}"/>
              </a:ext>
            </a:extLst>
          </p:cNvPr>
          <p:cNvSpPr txBox="1"/>
          <p:nvPr/>
        </p:nvSpPr>
        <p:spPr>
          <a:xfrm>
            <a:off x="1880074" y="1187865"/>
            <a:ext cx="73322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Quellen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1600" dirty="0"/>
              <a:t>KI als Hauptquelle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7891149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de-DE"/>
              </a:p>
            </p:txBody>
          </p:sp>
        </p:grpSp>
      </p:grp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C2ED42B4-BE62-7BFD-B8A9-57BDE029EFA6}"/>
              </a:ext>
            </a:extLst>
          </p:cNvPr>
          <p:cNvSpPr txBox="1"/>
          <p:nvPr/>
        </p:nvSpPr>
        <p:spPr>
          <a:xfrm>
            <a:off x="1362075" y="1849438"/>
            <a:ext cx="4459287" cy="3965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5400" b="1" dirty="0" err="1">
                <a:latin typeface="Arial" panose="020B0604020202020204" pitchFamily="34" charset="0"/>
                <a:cs typeface="Arial" panose="020B0604020202020204" pitchFamily="34" charset="0"/>
              </a:rPr>
              <a:t>Vielen</a:t>
            </a:r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 Dank </a:t>
            </a:r>
            <a:r>
              <a:rPr lang="en-US" sz="5400" b="1" dirty="0" err="1">
                <a:latin typeface="Arial" panose="020B0604020202020204" pitchFamily="34" charset="0"/>
                <a:cs typeface="Arial" panose="020B0604020202020204" pitchFamily="34" charset="0"/>
              </a:rPr>
              <a:t>fürs</a:t>
            </a:r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400" b="1" dirty="0" err="1">
                <a:latin typeface="Arial" panose="020B0604020202020204" pitchFamily="34" charset="0"/>
                <a:cs typeface="Arial" panose="020B0604020202020204" pitchFamily="34" charset="0"/>
              </a:rPr>
              <a:t>Zuhören</a:t>
            </a:r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A254B1D8-6DAF-CBC2-F01F-C8001BA34F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6000" y="688386"/>
            <a:ext cx="5456279" cy="545627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6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6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7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7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7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7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7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055227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8735" y="870193"/>
            <a:ext cx="6518374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Projektidee und Zielsetzung</a:t>
            </a:r>
            <a:endParaRPr lang="en-US" sz="370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18735" y="2041486"/>
            <a:ext cx="4739722" cy="481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Was haben wir entwickelt?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765520" y="2134664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2800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Kernfunktionen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BD5ED9B9-6B78-58D4-C636-BFBF9C6B3C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735" y="2523119"/>
            <a:ext cx="4913850" cy="32840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400" dirty="0">
                <a:latin typeface="Arial" panose="020B0604020202020204" pitchFamily="34" charset="0"/>
              </a:rPr>
              <a:t>Textbasiertes Quiz</a:t>
            </a:r>
          </a:p>
          <a:p>
            <a:pPr marL="285750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400" dirty="0">
                <a:latin typeface="Arial" panose="020B0604020202020204" pitchFamily="34" charset="0"/>
              </a:rPr>
              <a:t>4 Kategorien: Programmierung, BWL, Marketing, Überraschung </a:t>
            </a:r>
          </a:p>
          <a:p>
            <a:pPr marL="285750" lvl="0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400" dirty="0">
                <a:latin typeface="Arial" panose="020B0604020202020204" pitchFamily="34" charset="0"/>
              </a:rPr>
              <a:t>Features: </a:t>
            </a:r>
          </a:p>
          <a:p>
            <a:pPr marL="742950" lvl="1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400" dirty="0">
                <a:latin typeface="Arial" panose="020B0604020202020204" pitchFamily="34" charset="0"/>
              </a:rPr>
              <a:t>Multiple-Choice &amp; Rechenaufgaben </a:t>
            </a:r>
          </a:p>
          <a:p>
            <a:pPr marL="742950" lvl="1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400" dirty="0">
                <a:latin typeface="Arial" panose="020B0604020202020204" pitchFamily="34" charset="0"/>
              </a:rPr>
              <a:t>Neustart-Funktion </a:t>
            </a:r>
          </a:p>
          <a:p>
            <a:pPr marL="742950" lvl="1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400" dirty="0">
                <a:latin typeface="Arial" panose="020B0604020202020204" pitchFamily="34" charset="0"/>
              </a:rPr>
              <a:t>Punktesystem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Fokus auf zwei Prüfungsfächer</a:t>
            </a:r>
          </a:p>
          <a:p>
            <a:pPr marL="285750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400" dirty="0">
                <a:latin typeface="Arial" panose="020B0604020202020204" pitchFamily="34" charset="0"/>
              </a:rPr>
              <a:t>Unterstützung für </a:t>
            </a:r>
            <a:r>
              <a:rPr lang="de-DE" altLang="de-DE" sz="1400" dirty="0" err="1">
                <a:latin typeface="Arial" panose="020B0604020202020204" pitchFamily="34" charset="0"/>
              </a:rPr>
              <a:t>Kommiliton</a:t>
            </a:r>
            <a:r>
              <a:rPr lang="de-DE" altLang="de-DE" sz="1400" dirty="0">
                <a:latin typeface="Arial" panose="020B0604020202020204" pitchFamily="34" charset="0"/>
              </a:rPr>
              <a:t>*innen beim Auffrischen von Wissen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BA4F080-3CBB-0323-51FC-5B7FF81E993E}"/>
              </a:ext>
            </a:extLst>
          </p:cNvPr>
          <p:cNvSpPr txBox="1"/>
          <p:nvPr/>
        </p:nvSpPr>
        <p:spPr>
          <a:xfrm>
            <a:off x="6633545" y="2523119"/>
            <a:ext cx="5558456" cy="2966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Max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drei</a:t>
            </a: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Fragen</a:t>
            </a: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pro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Kategorie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Multiple-Choice und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Rechenaufgaben</a:t>
            </a:r>
            <a:endParaRPr lang="en-US" sz="1400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Eine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kleine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Spaß-Kategorie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Flexible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Bearbeitung</a:t>
            </a: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in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beliebiger</a:t>
            </a: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Reihenfolge</a:t>
            </a:r>
            <a:endParaRPr lang="en-US" sz="1400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Bestehen einer Kategorie bei erster richtiger Antwort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Zwei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Nachversuche</a:t>
            </a: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bei</a:t>
            </a: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falschen</a:t>
            </a: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Antworten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Ergebnisspeicherung</a:t>
            </a:r>
            <a:r>
              <a:rPr lang="en-US" sz="14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und </a:t>
            </a:r>
            <a:r>
              <a:rPr lang="en-US" sz="14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Verlaufsvergleich</a:t>
            </a:r>
            <a:endParaRPr lang="en-US" sz="1400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sz="1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FCD3DEE-DE5A-1AB5-12D2-E5261E2F37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1480" y="10073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004987"/>
            <a:ext cx="5759549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b="1" dirty="0"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Entwicklungswerkzeuge</a:t>
            </a:r>
            <a:endParaRPr lang="en-US" sz="3708" dirty="0"/>
          </a:p>
        </p:txBody>
      </p:sp>
      <p:sp>
        <p:nvSpPr>
          <p:cNvPr id="3" name="Shape 1"/>
          <p:cNvSpPr/>
          <p:nvPr/>
        </p:nvSpPr>
        <p:spPr>
          <a:xfrm>
            <a:off x="661492" y="1973660"/>
            <a:ext cx="5339953" cy="1845171"/>
          </a:xfrm>
          <a:prstGeom prst="roundRect">
            <a:avLst>
              <a:gd name="adj" fmla="val 4303"/>
            </a:avLst>
          </a:prstGeom>
          <a:solidFill>
            <a:srgbClr val="090E3F"/>
          </a:solidFill>
          <a:ln/>
        </p:spPr>
        <p:txBody>
          <a:bodyPr/>
          <a:lstStyle/>
          <a:p>
            <a:endParaRPr lang="de-DE" sz="1500"/>
          </a:p>
        </p:txBody>
      </p:sp>
      <p:sp>
        <p:nvSpPr>
          <p:cNvPr id="6" name="Text 3"/>
          <p:cNvSpPr/>
          <p:nvPr/>
        </p:nvSpPr>
        <p:spPr>
          <a:xfrm>
            <a:off x="850504" y="2918718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GitHub</a:t>
            </a:r>
            <a:endParaRPr lang="en-US" sz="1833" dirty="0"/>
          </a:p>
        </p:txBody>
      </p:sp>
      <p:sp>
        <p:nvSpPr>
          <p:cNvPr id="7" name="Text 4"/>
          <p:cNvSpPr/>
          <p:nvPr/>
        </p:nvSpPr>
        <p:spPr>
          <a:xfrm>
            <a:off x="850503" y="3327401"/>
            <a:ext cx="4961930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Versionskontrolle und Zusammenarbeit im Team</a:t>
            </a:r>
            <a:endParaRPr lang="en-US" sz="1458" dirty="0"/>
          </a:p>
        </p:txBody>
      </p:sp>
      <p:sp>
        <p:nvSpPr>
          <p:cNvPr id="8" name="Shape 5"/>
          <p:cNvSpPr/>
          <p:nvPr/>
        </p:nvSpPr>
        <p:spPr>
          <a:xfrm>
            <a:off x="6198415" y="1984896"/>
            <a:ext cx="5340053" cy="1845171"/>
          </a:xfrm>
          <a:prstGeom prst="roundRect">
            <a:avLst>
              <a:gd name="adj" fmla="val 4303"/>
            </a:avLst>
          </a:prstGeom>
          <a:solidFill>
            <a:srgbClr val="090E3F"/>
          </a:solidFill>
          <a:ln/>
        </p:spPr>
        <p:txBody>
          <a:bodyPr/>
          <a:lstStyle/>
          <a:p>
            <a:endParaRPr lang="de-DE" sz="1500"/>
          </a:p>
        </p:txBody>
      </p:sp>
      <p:sp>
        <p:nvSpPr>
          <p:cNvPr id="11" name="Text 7"/>
          <p:cNvSpPr/>
          <p:nvPr/>
        </p:nvSpPr>
        <p:spPr>
          <a:xfrm>
            <a:off x="6379468" y="2918718"/>
            <a:ext cx="395149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Visual Studio Code: Python 3.13.2</a:t>
            </a:r>
            <a:endParaRPr lang="en-US" sz="1833" dirty="0"/>
          </a:p>
        </p:txBody>
      </p:sp>
      <p:sp>
        <p:nvSpPr>
          <p:cNvPr id="12" name="Text 8"/>
          <p:cNvSpPr/>
          <p:nvPr/>
        </p:nvSpPr>
        <p:spPr>
          <a:xfrm>
            <a:off x="6379469" y="3327401"/>
            <a:ext cx="496202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Hauptentwicklungsumgebung für den Code</a:t>
            </a:r>
            <a:endParaRPr lang="en-US" sz="1458" dirty="0"/>
          </a:p>
        </p:txBody>
      </p:sp>
      <p:sp>
        <p:nvSpPr>
          <p:cNvPr id="13" name="Shape 9"/>
          <p:cNvSpPr/>
          <p:nvPr/>
        </p:nvSpPr>
        <p:spPr>
          <a:xfrm>
            <a:off x="661491" y="4060975"/>
            <a:ext cx="5339953" cy="1845171"/>
          </a:xfrm>
          <a:prstGeom prst="roundRect">
            <a:avLst>
              <a:gd name="adj" fmla="val 4303"/>
            </a:avLst>
          </a:prstGeom>
          <a:solidFill>
            <a:srgbClr val="090E3F"/>
          </a:solidFill>
          <a:ln/>
        </p:spPr>
        <p:txBody>
          <a:bodyPr/>
          <a:lstStyle/>
          <a:p>
            <a:endParaRPr lang="de-DE" sz="1500" dirty="0"/>
          </a:p>
        </p:txBody>
      </p:sp>
      <p:sp>
        <p:nvSpPr>
          <p:cNvPr id="16" name="Text 11"/>
          <p:cNvSpPr/>
          <p:nvPr/>
        </p:nvSpPr>
        <p:spPr>
          <a:xfrm>
            <a:off x="850504" y="4952901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PyCharm</a:t>
            </a:r>
            <a:endParaRPr lang="en-US" sz="1833" dirty="0"/>
          </a:p>
        </p:txBody>
      </p:sp>
      <p:sp>
        <p:nvSpPr>
          <p:cNvPr id="17" name="Text 12"/>
          <p:cNvSpPr/>
          <p:nvPr/>
        </p:nvSpPr>
        <p:spPr>
          <a:xfrm>
            <a:off x="850503" y="5361583"/>
            <a:ext cx="4961930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Alternative IDE für Python-Entwicklung</a:t>
            </a:r>
            <a:endParaRPr lang="en-US" sz="1458" dirty="0"/>
          </a:p>
        </p:txBody>
      </p:sp>
      <p:sp>
        <p:nvSpPr>
          <p:cNvPr id="18" name="Shape 13"/>
          <p:cNvSpPr/>
          <p:nvPr/>
        </p:nvSpPr>
        <p:spPr>
          <a:xfrm>
            <a:off x="6190456" y="4030315"/>
            <a:ext cx="5340053" cy="1845171"/>
          </a:xfrm>
          <a:prstGeom prst="roundRect">
            <a:avLst>
              <a:gd name="adj" fmla="val 4303"/>
            </a:avLst>
          </a:prstGeom>
          <a:solidFill>
            <a:srgbClr val="090E3F"/>
          </a:solidFill>
          <a:ln/>
        </p:spPr>
        <p:txBody>
          <a:bodyPr/>
          <a:lstStyle/>
          <a:p>
            <a:endParaRPr lang="de-DE" sz="1500"/>
          </a:p>
        </p:txBody>
      </p:sp>
      <p:sp>
        <p:nvSpPr>
          <p:cNvPr id="21" name="Text 15"/>
          <p:cNvSpPr/>
          <p:nvPr/>
        </p:nvSpPr>
        <p:spPr>
          <a:xfrm>
            <a:off x="6379469" y="4952901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KI-Tools</a:t>
            </a:r>
            <a:endParaRPr lang="en-US" sz="1833" dirty="0"/>
          </a:p>
        </p:txBody>
      </p:sp>
      <p:sp>
        <p:nvSpPr>
          <p:cNvPr id="22" name="Text 16"/>
          <p:cNvSpPr/>
          <p:nvPr/>
        </p:nvSpPr>
        <p:spPr>
          <a:xfrm>
            <a:off x="6379469" y="5361583"/>
            <a:ext cx="496202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ChatGPT und Microsoft Copilot zur Unterstützung</a:t>
            </a:r>
            <a:endParaRPr lang="en-US" sz="1458" dirty="0"/>
          </a:p>
        </p:txBody>
      </p:sp>
      <p:pic>
        <p:nvPicPr>
          <p:cNvPr id="24" name="Grafik 23" descr="Ein Bild, das Logo, Schrift, Text, Grafiken enthält.&#10;&#10;KI-generierte Inhalte können fehlerhaft sein.">
            <a:extLst>
              <a:ext uri="{FF2B5EF4-FFF2-40B4-BE49-F238E27FC236}">
                <a16:creationId xmlns:a16="http://schemas.microsoft.com/office/drawing/2014/main" id="{C8491A2B-C0CF-1148-B051-C5E3794956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56007" t="18400" r="8497" b="24813"/>
          <a:stretch>
            <a:fillRect/>
          </a:stretch>
        </p:blipFill>
        <p:spPr>
          <a:xfrm>
            <a:off x="911830" y="2283013"/>
            <a:ext cx="444381" cy="399702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74F1C0F9-FFB4-A0F9-217A-2AE74F873FB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756" t="15456" r="15614" b="12809"/>
          <a:stretch>
            <a:fillRect/>
          </a:stretch>
        </p:blipFill>
        <p:spPr>
          <a:xfrm>
            <a:off x="6509685" y="2277464"/>
            <a:ext cx="444381" cy="397704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55DBE95A-AAAE-2A46-8DD2-D581DCA732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977" y="4307087"/>
            <a:ext cx="416287" cy="399702"/>
          </a:xfrm>
          <a:prstGeom prst="rect">
            <a:avLst/>
          </a:prstGeom>
        </p:spPr>
      </p:pic>
      <p:pic>
        <p:nvPicPr>
          <p:cNvPr id="1026" name="Picture 2" descr="ChatGPT Logo - Chat gpt Icon on White Background 21059827 ...">
            <a:extLst>
              <a:ext uri="{FF2B5EF4-FFF2-40B4-BE49-F238E27FC236}">
                <a16:creationId xmlns:a16="http://schemas.microsoft.com/office/drawing/2014/main" id="{AE00B6CD-DA0A-CF7F-8752-50EDCA6ED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685" y="4271767"/>
            <a:ext cx="416287" cy="416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823020"/>
            <a:ext cx="5154315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Installation und Setup</a:t>
            </a:r>
            <a:endParaRPr lang="en-US" sz="370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2358728"/>
            <a:ext cx="3496965" cy="952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50503" y="3114774"/>
            <a:ext cx="3118942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GitHub-Account verbinden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50503" y="3818732"/>
            <a:ext cx="3118942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In VS Code auf Account-Icon klicken → "Sign in to GitHub" auswählen → Autorisierung durchführen</a:t>
            </a: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468" y="2075160"/>
            <a:ext cx="3496965" cy="9525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36480" y="2831207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Repository klonen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4536480" y="3239889"/>
            <a:ext cx="3118942" cy="907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Grünen Code-Button in GitHub klicken → URL kopieren → In VS Code "Clone Repository" wählen</a:t>
            </a: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3444" y="1791693"/>
            <a:ext cx="3496965" cy="9525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222457" y="254773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Projekt ausführen</a:t>
            </a:r>
            <a:endParaRPr lang="en-US" sz="18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8222457" y="2956421"/>
            <a:ext cx="3118942" cy="907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Projektstruktur erscheint im Explorer → Quiz ist einsatzbereit für die Klausurvorbereitung</a:t>
            </a: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850503" y="5430142"/>
            <a:ext cx="10869018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b="1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Entwicklungsumgebung:</a:t>
            </a: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Visual Studio Code und PyCharm wurden parallel eingesetzt, wobei GitHub als zentrale </a:t>
            </a:r>
            <a:r>
              <a:rPr lang="en-US" sz="1458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Versionskontrolle</a:t>
            </a: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458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dient</a:t>
            </a:r>
            <a:r>
              <a:rPr lang="en-US" sz="1458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.</a:t>
            </a:r>
            <a:endParaRPr lang="en-US" sz="145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32831" y="2954481"/>
            <a:ext cx="10980612" cy="152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4800" b="1" dirty="0" err="1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Ablauf</a:t>
            </a:r>
            <a:r>
              <a:rPr lang="en-US" sz="4800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 des Quiz – Schritt für Schritt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8053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64027" y="1083119"/>
            <a:ext cx="430731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ea typeface="Bricolage Grotesque Light" pitchFamily="34" charset="-122"/>
                <a:cs typeface="Arial" panose="020B0604020202020204" pitchFamily="34" charset="0"/>
              </a:rPr>
              <a:t>01</a:t>
            </a:r>
            <a:endParaRPr lang="en-US" sz="1600" b="1" dirty="0">
              <a:solidFill>
                <a:schemeClr val="accent4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364029" y="1378990"/>
            <a:ext cx="2562474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/>
        </p:spPr>
        <p:txBody>
          <a:bodyPr/>
          <a:lstStyle/>
          <a:p>
            <a:endParaRPr lang="de-DE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64028" y="1524245"/>
            <a:ext cx="2462510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000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Kategorie auswählen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364028" y="2024406"/>
            <a:ext cx="2882986" cy="3231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Freie Wahl zwischen vier verschiedenen Themenbereichen:</a:t>
            </a:r>
            <a:endParaRPr lang="de-DE" altLang="de-DE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Datei main.py öffnen </a:t>
            </a:r>
          </a:p>
          <a:p>
            <a:pPr marL="285750" lvl="0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Klick auf Run Python File </a:t>
            </a:r>
          </a:p>
          <a:p>
            <a:pPr marL="285750" lvl="0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Terminal zeigt Menü: Auswahl per Zahl (1–4)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endParaRPr 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7DE40FA3-6F23-C444-EA7E-5B0C1C58F3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883"/>
          <a:stretch>
            <a:fillRect/>
          </a:stretch>
        </p:blipFill>
        <p:spPr>
          <a:xfrm>
            <a:off x="3247014" y="1053097"/>
            <a:ext cx="8453175" cy="5114803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85CA6417-5692-2AED-11AE-FC347130D571}"/>
              </a:ext>
            </a:extLst>
          </p:cNvPr>
          <p:cNvSpPr/>
          <p:nvPr/>
        </p:nvSpPr>
        <p:spPr>
          <a:xfrm>
            <a:off x="5391298" y="5255664"/>
            <a:ext cx="889861" cy="4826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…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A74DC87F-4EBC-7B23-7E5C-45465614E1A2}"/>
              </a:ext>
            </a:extLst>
          </p:cNvPr>
          <p:cNvCxnSpPr>
            <a:cxnSpLocks/>
          </p:cNvCxnSpPr>
          <p:nvPr/>
        </p:nvCxnSpPr>
        <p:spPr>
          <a:xfrm flipH="1">
            <a:off x="6378205" y="5255664"/>
            <a:ext cx="446929" cy="161165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5"/>
          <p:cNvSpPr/>
          <p:nvPr/>
        </p:nvSpPr>
        <p:spPr>
          <a:xfrm>
            <a:off x="467724" y="921004"/>
            <a:ext cx="189012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ea typeface="Bricolage Grotesque Light" pitchFamily="34" charset="-122"/>
                <a:cs typeface="Arial" panose="020B0604020202020204" pitchFamily="34" charset="0"/>
              </a:rPr>
              <a:t>02</a:t>
            </a:r>
            <a:endParaRPr lang="en-US" sz="1600" b="1" dirty="0">
              <a:solidFill>
                <a:schemeClr val="accent4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467724" y="1216874"/>
            <a:ext cx="2605414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/>
        </p:spPr>
        <p:txBody>
          <a:bodyPr/>
          <a:lstStyle/>
          <a:p>
            <a:endParaRPr lang="de-DE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67724" y="1362130"/>
            <a:ext cx="239454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000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Fragen beantworten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67724" y="1770813"/>
            <a:ext cx="2831231" cy="2775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Drei Fragen pro </a:t>
            </a:r>
            <a:r>
              <a:rPr lang="en-US" sz="16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Kategorie</a:t>
            </a:r>
            <a:endParaRPr lang="en-US" sz="1600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Erste Frage </a:t>
            </a:r>
            <a:r>
              <a:rPr lang="en-US" sz="16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richtig</a:t>
            </a:r>
            <a:r>
              <a:rPr lang="en-US" sz="16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= </a:t>
            </a:r>
            <a:r>
              <a:rPr lang="en-US" sz="16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Bestanden</a:t>
            </a:r>
            <a:r>
              <a:rPr lang="en-US" sz="16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bei</a:t>
            </a:r>
            <a:r>
              <a:rPr lang="en-US" sz="16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Fehler zwei weitere Versuche mit </a:t>
            </a:r>
            <a:r>
              <a:rPr lang="en-US" sz="16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anderen</a:t>
            </a:r>
            <a:r>
              <a:rPr lang="en-US" sz="16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Fragen</a:t>
            </a:r>
            <a:endParaRPr lang="en-US" sz="1600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4B49F60-E244-D0AD-7374-0D455E237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8955" y="1142397"/>
            <a:ext cx="8575723" cy="4413996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3D55DF7D-842A-2A07-2341-5AAFC1DBD9AA}"/>
              </a:ext>
            </a:extLst>
          </p:cNvPr>
          <p:cNvSpPr/>
          <p:nvPr/>
        </p:nvSpPr>
        <p:spPr>
          <a:xfrm>
            <a:off x="3519769" y="3273980"/>
            <a:ext cx="2576231" cy="5533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266A9DB6-2175-33AF-C169-CD8B79B028DF}"/>
              </a:ext>
            </a:extLst>
          </p:cNvPr>
          <p:cNvCxnSpPr>
            <a:cxnSpLocks/>
          </p:cNvCxnSpPr>
          <p:nvPr/>
        </p:nvCxnSpPr>
        <p:spPr>
          <a:xfrm>
            <a:off x="2956448" y="3226739"/>
            <a:ext cx="452914" cy="289351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09317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9"/>
          <p:cNvSpPr/>
          <p:nvPr/>
        </p:nvSpPr>
        <p:spPr>
          <a:xfrm>
            <a:off x="501427" y="1034320"/>
            <a:ext cx="152249" cy="4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ea typeface="Bricolage Grotesque Light" pitchFamily="34" charset="-122"/>
                <a:cs typeface="Arial" panose="020B0604020202020204" pitchFamily="34" charset="0"/>
              </a:rPr>
              <a:t>03</a:t>
            </a:r>
            <a:endParaRPr lang="en-US" sz="1600" b="1" dirty="0">
              <a:solidFill>
                <a:schemeClr val="accent4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 flipV="1">
            <a:off x="501427" y="1350460"/>
            <a:ext cx="1903154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/>
        </p:spPr>
        <p:txBody>
          <a:bodyPr/>
          <a:lstStyle/>
          <a:p>
            <a:endParaRPr lang="de-DE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501428" y="1475446"/>
            <a:ext cx="1903153" cy="594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000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Ergebnis erhalten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501427" y="1884128"/>
            <a:ext cx="2816807" cy="2388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Auswertung mit Bewertung und Speicherung für </a:t>
            </a:r>
            <a:r>
              <a:rPr lang="en-US" sz="16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späteren</a:t>
            </a:r>
            <a:r>
              <a:rPr lang="en-US" sz="1600" dirty="0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Montserrat" pitchFamily="34" charset="-122"/>
                <a:cs typeface="Arial" panose="020B0604020202020204" pitchFamily="34" charset="0"/>
              </a:rPr>
              <a:t>Vergleich</a:t>
            </a:r>
            <a:endParaRPr lang="en-US" sz="1600" dirty="0">
              <a:latin typeface="Arial" panose="020B0604020202020204" pitchFamily="34" charset="0"/>
              <a:ea typeface="Montserrat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Neustart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oder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Beenden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möglich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D39FCD2-3105-65FC-04C6-BA9A4AA36F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10" r="4746"/>
          <a:stretch>
            <a:fillRect/>
          </a:stretch>
        </p:blipFill>
        <p:spPr>
          <a:xfrm>
            <a:off x="3707876" y="1272047"/>
            <a:ext cx="8484124" cy="275310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D9E71008-A61F-0AA6-58AB-AD76FBFA7FCC}"/>
              </a:ext>
            </a:extLst>
          </p:cNvPr>
          <p:cNvSpPr/>
          <p:nvPr/>
        </p:nvSpPr>
        <p:spPr>
          <a:xfrm>
            <a:off x="3796203" y="1701555"/>
            <a:ext cx="5134152" cy="4605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CDFE1F65-8518-9069-3230-3E19D81755B0}"/>
              </a:ext>
            </a:extLst>
          </p:cNvPr>
          <p:cNvCxnSpPr>
            <a:cxnSpLocks/>
          </p:cNvCxnSpPr>
          <p:nvPr/>
        </p:nvCxnSpPr>
        <p:spPr>
          <a:xfrm flipV="1">
            <a:off x="3221764" y="2162087"/>
            <a:ext cx="486112" cy="273464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4013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016001"/>
            <a:ext cx="5235079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Technischer Überblick</a:t>
            </a:r>
            <a:endParaRPr lang="en-US" sz="370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934957" y="2083424"/>
            <a:ext cx="2835275" cy="354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8" b="1" dirty="0">
                <a:latin typeface="Arial" panose="020B0604020202020204" pitchFamily="34" charset="0"/>
                <a:ea typeface="Bricolage Grotesque Extra Bold" pitchFamily="34" charset="-122"/>
                <a:cs typeface="Arial" panose="020B0604020202020204" pitchFamily="34" charset="0"/>
              </a:rPr>
              <a:t>Projektstruktur</a:t>
            </a:r>
            <a:endParaRPr lang="en-US" sz="220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FB5A542-7954-0409-FE80-16AC1E8D5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760" y="295541"/>
            <a:ext cx="3490582" cy="6266918"/>
          </a:xfrm>
          <a:prstGeom prst="rect">
            <a:avLst/>
          </a:prstGeom>
        </p:spPr>
      </p:pic>
      <p:sp>
        <p:nvSpPr>
          <p:cNvPr id="19" name="Pfeil: nach rechts 18">
            <a:extLst>
              <a:ext uri="{FF2B5EF4-FFF2-40B4-BE49-F238E27FC236}">
                <a16:creationId xmlns:a16="http://schemas.microsoft.com/office/drawing/2014/main" id="{89EB18EC-43FC-B69E-6084-43F7606C5B53}"/>
              </a:ext>
            </a:extLst>
          </p:cNvPr>
          <p:cNvSpPr/>
          <p:nvPr/>
        </p:nvSpPr>
        <p:spPr>
          <a:xfrm>
            <a:off x="3149308" y="2119889"/>
            <a:ext cx="411735" cy="317944"/>
          </a:xfrm>
          <a:prstGeom prst="rightArrow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86708767-05B5-B0E9-3944-97EA069B32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492" y="2893088"/>
            <a:ext cx="4648912" cy="785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Projektstruktur ohne KI erstellt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altLang="de-DE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Klassen, Module, Funktionen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Schaltkreis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Schaltkreis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altkreis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Schaltkreis</Template>
  <TotalTime>0</TotalTime>
  <Words>688</Words>
  <Application>Microsoft Office PowerPoint</Application>
  <PresentationFormat>Breitbild</PresentationFormat>
  <Paragraphs>155</Paragraphs>
  <Slides>19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Aptos</vt:lpstr>
      <vt:lpstr>Arial</vt:lpstr>
      <vt:lpstr>Bricolage Grotesque Extra Bold</vt:lpstr>
      <vt:lpstr>Montserrat</vt:lpstr>
      <vt:lpstr>Tw Cen MT</vt:lpstr>
      <vt:lpstr>Schaltkreis</vt:lpstr>
      <vt:lpstr>Ki-Fallstudie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Javeria Kousar</dc:creator>
  <cp:lastModifiedBy>Javeria Kousar</cp:lastModifiedBy>
  <cp:revision>2</cp:revision>
  <dcterms:created xsi:type="dcterms:W3CDTF">2025-11-23T21:51:27Z</dcterms:created>
  <dcterms:modified xsi:type="dcterms:W3CDTF">2025-11-25T21:55:57Z</dcterms:modified>
</cp:coreProperties>
</file>

<file path=docProps/thumbnail.jpeg>
</file>